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8"/>
  </p:notesMasterIdLst>
  <p:sldIdLst>
    <p:sldId id="350" r:id="rId2"/>
    <p:sldId id="351" r:id="rId3"/>
    <p:sldId id="352" r:id="rId4"/>
    <p:sldId id="364" r:id="rId5"/>
    <p:sldId id="365" r:id="rId6"/>
    <p:sldId id="353" r:id="rId7"/>
    <p:sldId id="354" r:id="rId8"/>
    <p:sldId id="355" r:id="rId9"/>
    <p:sldId id="356" r:id="rId10"/>
    <p:sldId id="357" r:id="rId11"/>
    <p:sldId id="358" r:id="rId12"/>
    <p:sldId id="359" r:id="rId13"/>
    <p:sldId id="360" r:id="rId14"/>
    <p:sldId id="361" r:id="rId15"/>
    <p:sldId id="362" r:id="rId16"/>
    <p:sldId id="363" r:id="rId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B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8" autoAdjust="0"/>
    <p:restoredTop sz="88797" autoAdjust="0"/>
  </p:normalViewPr>
  <p:slideViewPr>
    <p:cSldViewPr snapToGrid="0">
      <p:cViewPr varScale="1">
        <p:scale>
          <a:sx n="141" d="100"/>
          <a:sy n="141" d="100"/>
        </p:scale>
        <p:origin x="23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E61DD-5081-4532-B8F9-B0AE53BD8AD1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DD6CFC-DE5B-421D-9FE7-3C2F235A31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092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 err="1"/>
              <a:t>dʊ'ɛt</a:t>
            </a:r>
            <a:endParaRPr lang="en-US" altLang="zh-CN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D6CFC-DE5B-421D-9FE7-3C2F235A310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367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980927"/>
            <a:ext cx="9144001" cy="1005254"/>
          </a:xfrm>
          <a:prstGeom prst="rect">
            <a:avLst/>
          </a:prstGeom>
        </p:spPr>
      </p:pic>
      <p:sp>
        <p:nvSpPr>
          <p:cNvPr id="8" name="标题 1"/>
          <p:cNvSpPr txBox="1">
            <a:spLocks/>
          </p:cNvSpPr>
          <p:nvPr/>
        </p:nvSpPr>
        <p:spPr bwMode="auto">
          <a:xfrm>
            <a:off x="0" y="1773238"/>
            <a:ext cx="9144000" cy="2259012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>
            <a:solidFill>
              <a:schemeClr val="accent5">
                <a:lumMod val="75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zh-CN" sz="3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</a:b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89705"/>
            <a:ext cx="7772400" cy="826077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240212"/>
            <a:ext cx="6858000" cy="1039359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2" y="300213"/>
            <a:ext cx="1123951" cy="111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429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332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39786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9432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 bwMode="auto">
          <a:xfrm>
            <a:off x="0" y="0"/>
            <a:ext cx="8358214" cy="705563"/>
          </a:xfrm>
          <a:prstGeom prst="rect">
            <a:avLst/>
          </a:prstGeom>
          <a:solidFill>
            <a:schemeClr val="tx2"/>
          </a:solidFill>
          <a:ln w="38100">
            <a:noFill/>
            <a:miter lim="800000"/>
            <a:headEnd/>
            <a:tailEnd/>
          </a:ln>
        </p:spPr>
        <p:txBody>
          <a:bodyPr anchor="ctr"/>
          <a:lstStyle/>
          <a:p>
            <a:endParaRPr lang="zh-CN" altLang="en-US" sz="32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01114" y="71414"/>
            <a:ext cx="571480" cy="571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571472" y="71438"/>
            <a:ext cx="7786742" cy="642918"/>
          </a:xfrm>
        </p:spPr>
        <p:txBody>
          <a:bodyPr/>
          <a:lstStyle>
            <a:lvl1pPr algn="l">
              <a:defRPr sz="32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8" name="Picture 4" descr="http://geekpark-img.qiniudn.com/uploads/reading/seed/72b3a0b9e2040ae8bee324ae3fb4207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0800000">
            <a:off x="7700308" y="6143643"/>
            <a:ext cx="1443692" cy="7143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7079497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 txBox="1">
            <a:spLocks/>
          </p:cNvSpPr>
          <p:nvPr/>
        </p:nvSpPr>
        <p:spPr bwMode="auto">
          <a:xfrm>
            <a:off x="0" y="0"/>
            <a:ext cx="8120743" cy="705563"/>
          </a:xfrm>
          <a:prstGeom prst="rect">
            <a:avLst/>
          </a:prstGeom>
          <a:solidFill>
            <a:srgbClr val="0070C0"/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258050" cy="705563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903514"/>
            <a:ext cx="7886700" cy="5273449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  <a:lvl2pPr marL="685800" indent="-228600">
              <a:buFont typeface="宋体" panose="02010600030101010101" pitchFamily="2" charset="-122"/>
              <a:buChar char="―"/>
              <a:defRPr>
                <a:solidFill>
                  <a:srgbClr val="002060"/>
                </a:solidFill>
              </a:defRPr>
            </a:lvl2pPr>
            <a:lvl3pPr>
              <a:defRPr>
                <a:solidFill>
                  <a:srgbClr val="002060"/>
                </a:solidFill>
              </a:defRPr>
            </a:lvl3pPr>
            <a:lvl4pPr marL="1600200" indent="-228600">
              <a:buFont typeface="Wingdings" panose="05000000000000000000" pitchFamily="2" charset="2"/>
              <a:buChar char="Ø"/>
              <a:defRPr>
                <a:solidFill>
                  <a:srgbClr val="002060"/>
                </a:solidFill>
              </a:defRPr>
            </a:lvl4pPr>
            <a:lvl5pPr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37"/>
          <a:stretch/>
        </p:blipFill>
        <p:spPr>
          <a:xfrm>
            <a:off x="8229600" y="35821"/>
            <a:ext cx="851807" cy="73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39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 bwMode="auto">
          <a:xfrm>
            <a:off x="0" y="1773238"/>
            <a:ext cx="9144000" cy="2259012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>
            <a:solidFill>
              <a:schemeClr val="accent5">
                <a:lumMod val="75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lvl="0"/>
            <a:br>
              <a:rPr lang="en-US" altLang="zh-CN" noProof="0"/>
            </a:br>
            <a:endParaRPr lang="zh-CN" alt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89705"/>
            <a:ext cx="7772400" cy="826077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240212"/>
            <a:ext cx="6858000" cy="1039359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00213"/>
            <a:ext cx="1123951" cy="1112712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809751" y="385991"/>
            <a:ext cx="6340197" cy="9411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zh-CN" altLang="en-US" sz="2400" b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先进计算机应用技术”教育部工程研究中心</a:t>
            </a:r>
            <a:endParaRPr lang="en-US" altLang="zh-CN" sz="2400" b="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zh-CN" altLang="en-US" sz="2400" b="0" baseline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北京航空航天大学计算机学院</a:t>
            </a:r>
            <a:endParaRPr lang="zh-CN" altLang="en-US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292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148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4958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871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1"/>
          <p:cNvSpPr txBox="1">
            <a:spLocks/>
          </p:cNvSpPr>
          <p:nvPr/>
        </p:nvSpPr>
        <p:spPr bwMode="auto">
          <a:xfrm>
            <a:off x="0" y="0"/>
            <a:ext cx="8120743" cy="705563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R="0" lvl="0" indent="0" algn="ctr" fontAlgn="auto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28650" y="0"/>
            <a:ext cx="7258050" cy="70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37"/>
          <a:stretch/>
        </p:blipFill>
        <p:spPr>
          <a:xfrm>
            <a:off x="8262257" y="0"/>
            <a:ext cx="794656" cy="70556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980927"/>
            <a:ext cx="9144001" cy="100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397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4251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813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86863-AB78-4585-B370-D0E6A84CBD14}" type="datetimeFigureOut">
              <a:rPr lang="zh-CN" altLang="en-US" smtClean="0"/>
              <a:t>2019/7/25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1CC035-7AFC-43CD-BB17-92B5C1AAA6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4173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微软雅黑" panose="020B0503020204020204" pitchFamily="34" charset="-122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map.panda361.cf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8120" y="2037211"/>
            <a:ext cx="8823960" cy="181312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27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dMap</a:t>
            </a:r>
            <a:br>
              <a:rPr lang="en-US" altLang="zh-CN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zh-CN" altLang="en-US" sz="2700" b="1" dirty="0"/>
              <a:t>一款轻量级、数据驱动的地理信息可视化库</a:t>
            </a:r>
            <a:br>
              <a:rPr lang="zh-CN" altLang="en-US" b="1" dirty="0"/>
            </a:br>
            <a:endParaRPr lang="en-US" altLang="zh-CN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800" y="4493669"/>
            <a:ext cx="7848600" cy="1630680"/>
          </a:xfrm>
          <a:noFill/>
        </p:spPr>
        <p:txBody>
          <a:bodyPr>
            <a:normAutofit fontScale="70000" lnSpcReduction="20000"/>
          </a:bodyPr>
          <a:lstStyle/>
          <a:p>
            <a:pPr>
              <a:lnSpc>
                <a:spcPct val="140000"/>
              </a:lnSpc>
            </a:pPr>
            <a:r>
              <a:rPr lang="zh-CN" altLang="en-US" sz="3300" b="1" dirty="0"/>
              <a:t>项目顾问：王静远</a:t>
            </a:r>
            <a:endParaRPr lang="en-US" altLang="zh-CN" sz="3300" b="1" dirty="0"/>
          </a:p>
          <a:p>
            <a:pPr>
              <a:lnSpc>
                <a:spcPct val="140000"/>
              </a:lnSpc>
            </a:pPr>
            <a:r>
              <a:rPr lang="zh-CN" altLang="en-US" sz="3300" b="1" dirty="0"/>
              <a:t>项目经理：王晓健</a:t>
            </a:r>
            <a:endParaRPr lang="en-US" altLang="zh-CN" sz="3300" b="1" dirty="0"/>
          </a:p>
          <a:p>
            <a:pPr>
              <a:lnSpc>
                <a:spcPct val="140000"/>
              </a:lnSpc>
            </a:pPr>
            <a:r>
              <a:rPr lang="zh-CN" altLang="en-US" sz="3300" b="1" dirty="0"/>
              <a:t>开发人员：周育聪，寄家豪， 王阁元，潘达岩</a:t>
            </a:r>
            <a:endParaRPr lang="en-US" altLang="zh-CN" sz="3300" b="1" dirty="0"/>
          </a:p>
        </p:txBody>
      </p:sp>
    </p:spTree>
    <p:extLst>
      <p:ext uri="{BB962C8B-B14F-4D97-AF65-F5344CB8AC3E}">
        <p14:creationId xmlns:p14="http://schemas.microsoft.com/office/powerpoint/2010/main" val="1428959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4CDF67-5380-AB43-8114-7B84BFBD6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轨迹</a:t>
            </a:r>
            <a:r>
              <a:rPr lang="en" altLang="zh-CN" dirty="0"/>
              <a:t>OD</a:t>
            </a:r>
            <a:r>
              <a:rPr lang="zh-CN" altLang="en-US" dirty="0"/>
              <a:t>图 </a:t>
            </a:r>
            <a:r>
              <a:rPr lang="en-US" altLang="zh-CN" dirty="0"/>
              <a:t>(</a:t>
            </a:r>
            <a:r>
              <a:rPr lang="en" altLang="zh-CN" dirty="0" err="1"/>
              <a:t>dMap.ODMap</a:t>
            </a:r>
            <a:r>
              <a:rPr lang="en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724FAD-B5A1-6E40-B17E-1D7B1CF21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847850"/>
            <a:ext cx="56388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3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E7EB61-D6B6-3A49-B45F-FC1292637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线图</a:t>
            </a:r>
            <a:r>
              <a:rPr lang="en-US" altLang="zh-CN" dirty="0"/>
              <a:t>(</a:t>
            </a:r>
            <a:r>
              <a:rPr lang="en" altLang="zh-CN" dirty="0"/>
              <a:t>d</a:t>
            </a:r>
            <a:r>
              <a:rPr lang="en-US" altLang="zh-CN" dirty="0"/>
              <a:t>M</a:t>
            </a:r>
            <a:r>
              <a:rPr lang="en" altLang="zh-CN" dirty="0" err="1"/>
              <a:t>ap.PolylineLayer</a:t>
            </a:r>
            <a:r>
              <a:rPr lang="en-US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196B5DE-2685-ED42-BAD2-D2804CEC3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" y="990600"/>
            <a:ext cx="86741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832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D1B83C-7C70-6545-9FD5-D0ED737EA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Canvas</a:t>
            </a:r>
            <a:r>
              <a:rPr lang="zh-CN" altLang="en" dirty="0"/>
              <a:t>线图</a:t>
            </a:r>
            <a:r>
              <a:rPr lang="en-US" altLang="zh-CN" dirty="0"/>
              <a:t>(</a:t>
            </a:r>
            <a:r>
              <a:rPr lang="en" altLang="zh-CN" dirty="0"/>
              <a:t>d</a:t>
            </a:r>
            <a:r>
              <a:rPr lang="en-US" altLang="zh-CN" dirty="0"/>
              <a:t>M</a:t>
            </a:r>
            <a:r>
              <a:rPr lang="en" altLang="zh-CN" dirty="0"/>
              <a:t>ap. </a:t>
            </a:r>
            <a:r>
              <a:rPr lang="en" altLang="zh-CN" dirty="0" err="1"/>
              <a:t>CanvasPolylineLayer</a:t>
            </a:r>
            <a:r>
              <a:rPr lang="en-US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650F96A-F45A-6746-813D-EDBCF3212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095" y="2236206"/>
            <a:ext cx="4491807" cy="250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712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0070FC-0013-6745-997D-CFB53F2A0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Canvas</a:t>
            </a:r>
            <a:r>
              <a:rPr lang="zh-CN" altLang="en-US" dirty="0"/>
              <a:t>方格图</a:t>
            </a:r>
            <a:r>
              <a:rPr lang="en-US" altLang="zh-CN" dirty="0"/>
              <a:t>(</a:t>
            </a:r>
            <a:r>
              <a:rPr lang="en" altLang="zh-CN" dirty="0"/>
              <a:t>d</a:t>
            </a:r>
            <a:r>
              <a:rPr lang="en-US" altLang="zh-CN" dirty="0"/>
              <a:t>M</a:t>
            </a:r>
            <a:r>
              <a:rPr lang="en" altLang="zh-CN" dirty="0"/>
              <a:t>ap. </a:t>
            </a:r>
            <a:r>
              <a:rPr lang="en" altLang="zh-CN" dirty="0" err="1"/>
              <a:t>CanvasGridLayer</a:t>
            </a:r>
            <a:r>
              <a:rPr lang="en-US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8485C52-4EC7-1249-B31F-2387C5026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0" y="1968500"/>
            <a:ext cx="52070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340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7E41E4-81B2-0F4E-946B-1F7D88FD3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 err="1"/>
              <a:t>geoJSON</a:t>
            </a:r>
            <a:r>
              <a:rPr lang="zh-CN" altLang="en-US" dirty="0"/>
              <a:t>图 </a:t>
            </a:r>
            <a:r>
              <a:rPr lang="en-US" altLang="zh-CN" dirty="0"/>
              <a:t>(</a:t>
            </a:r>
            <a:r>
              <a:rPr lang="en" altLang="zh-CN" dirty="0" err="1"/>
              <a:t>dMap.GeoJsonMap</a:t>
            </a:r>
            <a:r>
              <a:rPr lang="en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034D773-9025-C044-BE93-9300D7AA2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1981200"/>
            <a:ext cx="51435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4783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344752-E00D-0143-995F-DE5D3F9C0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热力图 </a:t>
            </a:r>
            <a:r>
              <a:rPr lang="en-US" altLang="zh-CN" dirty="0"/>
              <a:t>(</a:t>
            </a:r>
            <a:r>
              <a:rPr lang="en" altLang="zh-CN" dirty="0" err="1"/>
              <a:t>dMap.HeatMap</a:t>
            </a:r>
            <a:r>
              <a:rPr lang="en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873380-E66C-8A42-89C5-95FD485D0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1644650"/>
            <a:ext cx="63500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262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D383F0-92C5-1042-A70D-ABBC4D050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时间轴图 </a:t>
            </a:r>
            <a:r>
              <a:rPr lang="en-US" altLang="zh-CN" dirty="0"/>
              <a:t>(</a:t>
            </a:r>
            <a:r>
              <a:rPr lang="en" altLang="zh-CN" dirty="0" err="1"/>
              <a:t>dMap.TimelineMap</a:t>
            </a:r>
            <a:r>
              <a:rPr lang="en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7C77B6F-551D-5A4E-888B-3E9A6A54F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1644650"/>
            <a:ext cx="63500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782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DA348-3FA3-B54E-BBAC-611194C1F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动机（</a:t>
            </a:r>
            <a:r>
              <a:rPr lang="zh-CN" altLang="en-US" dirty="0"/>
              <a:t>设计思想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302BF0-0EAA-2042-9913-7245AEC4C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zh-CN" sz="2000" dirty="0" err="1"/>
              <a:t>dMap</a:t>
            </a:r>
            <a:r>
              <a:rPr lang="zh-CN" altLang="en-US" sz="2000" dirty="0"/>
              <a:t>借鉴</a:t>
            </a:r>
            <a:r>
              <a:rPr lang="en" altLang="zh-CN" sz="2000" dirty="0"/>
              <a:t>leaflet</a:t>
            </a:r>
            <a:r>
              <a:rPr lang="zh-CN" altLang="en" sz="2000" dirty="0"/>
              <a:t>、</a:t>
            </a:r>
            <a:r>
              <a:rPr lang="en" altLang="zh-CN" sz="2000" dirty="0"/>
              <a:t>d3</a:t>
            </a:r>
            <a:r>
              <a:rPr lang="zh-CN" altLang="en-US" sz="2000" dirty="0"/>
              <a:t>和</a:t>
            </a:r>
            <a:r>
              <a:rPr lang="en" altLang="zh-CN" sz="2000" dirty="0" err="1"/>
              <a:t>echarts</a:t>
            </a:r>
            <a:r>
              <a:rPr lang="zh-CN" altLang="en-US" sz="2000" dirty="0"/>
              <a:t>这三个主流的涉及</a:t>
            </a:r>
            <a:r>
              <a:rPr lang="zh-CN" altLang="en-US" sz="2000" b="1" dirty="0">
                <a:solidFill>
                  <a:srgbClr val="FF0000"/>
                </a:solidFill>
              </a:rPr>
              <a:t>地图与数据可视化</a:t>
            </a:r>
            <a:r>
              <a:rPr lang="zh-CN" altLang="en-US" sz="2000" dirty="0"/>
              <a:t>的</a:t>
            </a:r>
            <a:r>
              <a:rPr lang="en" altLang="zh-CN" sz="2000" dirty="0" err="1"/>
              <a:t>js</a:t>
            </a:r>
            <a:r>
              <a:rPr lang="zh-CN" altLang="en-US" sz="2000" dirty="0"/>
              <a:t>库，取其优点设计开发出一套</a:t>
            </a:r>
            <a:r>
              <a:rPr lang="zh-CN" altLang="en-US" sz="2000" b="1" dirty="0">
                <a:solidFill>
                  <a:srgbClr val="FF0000"/>
                </a:solidFill>
              </a:rPr>
              <a:t>适用于数据绑定的地图可视化</a:t>
            </a:r>
            <a:r>
              <a:rPr lang="zh-CN" altLang="en-US" sz="2000" dirty="0"/>
              <a:t>开发套件。基本的借鉴思路如下：</a:t>
            </a:r>
          </a:p>
          <a:p>
            <a:pPr lvl="1"/>
            <a:r>
              <a:rPr lang="en" altLang="zh-CN" sz="2000" dirty="0"/>
              <a:t>leaflet</a:t>
            </a:r>
            <a:r>
              <a:rPr lang="zh-CN" altLang="en" sz="2000" dirty="0"/>
              <a:t>：</a:t>
            </a:r>
            <a:r>
              <a:rPr lang="zh-CN" altLang="en-US" sz="2000" dirty="0"/>
              <a:t>图层化的</a:t>
            </a:r>
            <a:r>
              <a:rPr lang="zh-CN" altLang="en-US" sz="2000" b="1" dirty="0">
                <a:solidFill>
                  <a:srgbClr val="FF0000"/>
                </a:solidFill>
              </a:rPr>
              <a:t>地图渲染</a:t>
            </a:r>
            <a:r>
              <a:rPr lang="zh-CN" altLang="en-US" sz="2000" dirty="0"/>
              <a:t>，可以生成高度复杂的地图交互</a:t>
            </a:r>
          </a:p>
          <a:p>
            <a:pPr lvl="1"/>
            <a:r>
              <a:rPr lang="en" altLang="zh-CN" sz="2000" dirty="0"/>
              <a:t>d3</a:t>
            </a:r>
            <a:r>
              <a:rPr lang="zh-CN" altLang="en" sz="2000" dirty="0"/>
              <a:t>：</a:t>
            </a:r>
            <a:r>
              <a:rPr lang="zh-CN" altLang="en-US" sz="2000" dirty="0"/>
              <a:t>灵活的</a:t>
            </a:r>
            <a:r>
              <a:rPr lang="zh-CN" altLang="en-US" sz="2000" b="1" dirty="0">
                <a:solidFill>
                  <a:srgbClr val="FF0000"/>
                </a:solidFill>
              </a:rPr>
              <a:t>数据绑定</a:t>
            </a:r>
            <a:r>
              <a:rPr lang="zh-CN" altLang="en-US" sz="2000" dirty="0"/>
              <a:t>机制和范围渲染机制</a:t>
            </a:r>
          </a:p>
          <a:p>
            <a:pPr lvl="1"/>
            <a:r>
              <a:rPr lang="en" altLang="zh-CN" sz="2000" dirty="0" err="1"/>
              <a:t>echarts</a:t>
            </a:r>
            <a:r>
              <a:rPr lang="zh-CN" altLang="en" sz="2000" dirty="0"/>
              <a:t>：</a:t>
            </a:r>
            <a:r>
              <a:rPr lang="zh-CN" altLang="en-US" sz="2000" dirty="0"/>
              <a:t>使用灵活的配置项来</a:t>
            </a:r>
            <a:r>
              <a:rPr lang="zh-CN" altLang="en-US" sz="2000" b="1" dirty="0">
                <a:solidFill>
                  <a:srgbClr val="FF0000"/>
                </a:solidFill>
              </a:rPr>
              <a:t>配置图表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r>
              <a:rPr lang="en-US" altLang="zh-CN" sz="2000" dirty="0"/>
              <a:t>Leaflet</a:t>
            </a:r>
            <a:r>
              <a:rPr lang="zh-CN" altLang="en-US" sz="2000" dirty="0"/>
              <a:t>库对地图可视化支持较好，但对数据绑定机制并没有很方便</a:t>
            </a:r>
            <a:endParaRPr lang="en-US" altLang="zh-CN" sz="2000" dirty="0"/>
          </a:p>
          <a:p>
            <a:r>
              <a:rPr lang="en-US" altLang="zh-CN" sz="2000" dirty="0"/>
              <a:t>d3</a:t>
            </a:r>
            <a:r>
              <a:rPr lang="zh-CN" altLang="en-US" sz="2000" dirty="0"/>
              <a:t>库绑定数据时也需要用户自己手动写循环语句进行数据绑定，较为麻烦</a:t>
            </a:r>
            <a:endParaRPr lang="en-US" altLang="zh-CN" sz="2000" dirty="0"/>
          </a:p>
          <a:p>
            <a:r>
              <a:rPr lang="zh-CN" altLang="en-US" sz="2000" dirty="0"/>
              <a:t>因此我们想做出一个更加友好、</a:t>
            </a:r>
            <a:r>
              <a:rPr lang="zh-CN" altLang="en-US" sz="2000" b="1" dirty="0">
                <a:solidFill>
                  <a:srgbClr val="FF0000"/>
                </a:solidFill>
              </a:rPr>
              <a:t>三步（数据绑定，注入，图层渲染）</a:t>
            </a:r>
            <a:r>
              <a:rPr lang="zh-CN" altLang="en-US" sz="2000" dirty="0"/>
              <a:t>搭建的地图与数据可视化的库</a:t>
            </a:r>
          </a:p>
          <a:p>
            <a:endParaRPr kumimoji="1" lang="zh-CN" altLang="en-US" sz="2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4A9EA5D-8574-9440-9E7B-120DDE4ADE0D}"/>
              </a:ext>
            </a:extLst>
          </p:cNvPr>
          <p:cNvSpPr txBox="1"/>
          <p:nvPr/>
        </p:nvSpPr>
        <p:spPr>
          <a:xfrm>
            <a:off x="2127564" y="5413973"/>
            <a:ext cx="4671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hlinkClick r:id="rId2"/>
              </a:rPr>
              <a:t>d</a:t>
            </a:r>
            <a:r>
              <a:rPr lang="en-US" altLang="zh-CN" dirty="0">
                <a:hlinkClick r:id="rId2"/>
              </a:rPr>
              <a:t>Map</a:t>
            </a:r>
            <a:r>
              <a:rPr lang="zh-CN" altLang="en-US" dirty="0">
                <a:hlinkClick r:id="rId2"/>
              </a:rPr>
              <a:t>库平台的链接：</a:t>
            </a:r>
            <a:r>
              <a:rPr lang="en" altLang="zh-CN" dirty="0">
                <a:hlinkClick r:id="rId2"/>
              </a:rPr>
              <a:t>http://map.panda361.cf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8667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0CC781-0BAB-1D4D-8D48-5060CC85C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基本使用方法（三步调用）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7F8F30-90A2-C746-863F-B9229F937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建立地图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数据绑定与注入</a:t>
            </a:r>
            <a:endParaRPr kumimoji="1"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添加图层到地图中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53D53C-D42F-7F40-A8A7-ECA8925B9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50" y="1425669"/>
            <a:ext cx="5168900" cy="7112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E3B537E-169C-2248-86A6-08AC640AC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8956" y="3217116"/>
            <a:ext cx="4495800" cy="9398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8FE8735-61A0-9D44-93AD-7A5F9E20E1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8050" y="5047054"/>
            <a:ext cx="22479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470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13438E-7917-834A-996A-8FDF4FFB2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三个重要对象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68D11A-17DF-D041-8540-1BA65532E8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b="1" dirty="0"/>
              <a:t>options </a:t>
            </a:r>
          </a:p>
          <a:p>
            <a:pPr lvl="1"/>
            <a:r>
              <a:rPr lang="zh-CN" altLang="en-US" dirty="0"/>
              <a:t>使用</a:t>
            </a:r>
            <a:r>
              <a:rPr lang="en" altLang="zh-CN" dirty="0"/>
              <a:t>option</a:t>
            </a:r>
            <a:r>
              <a:rPr lang="zh-CN" altLang="en-US" dirty="0"/>
              <a:t>进行整个图表的配置</a:t>
            </a:r>
            <a:endParaRPr lang="en-US" altLang="zh-CN" b="1" dirty="0"/>
          </a:p>
          <a:p>
            <a:r>
              <a:rPr lang="en" altLang="zh-CN" b="1" dirty="0"/>
              <a:t>Data</a:t>
            </a:r>
          </a:p>
          <a:p>
            <a:pPr lvl="1"/>
            <a:r>
              <a:rPr lang="zh-CN" altLang="en-US" dirty="0"/>
              <a:t>使用</a:t>
            </a:r>
            <a:r>
              <a:rPr lang="en" altLang="zh-CN" dirty="0"/>
              <a:t>data</a:t>
            </a:r>
            <a:r>
              <a:rPr lang="zh-CN" altLang="en-US" dirty="0"/>
              <a:t>注入数据，并使用</a:t>
            </a:r>
            <a:r>
              <a:rPr lang="en" altLang="zh-CN" dirty="0"/>
              <a:t>data</a:t>
            </a:r>
            <a:r>
              <a:rPr lang="zh-CN" altLang="en-US" dirty="0"/>
              <a:t>中的函数来对具体的某个元素进行配置</a:t>
            </a:r>
            <a:endParaRPr lang="en-US" altLang="zh-CN" b="1" dirty="0"/>
          </a:p>
          <a:p>
            <a:r>
              <a:rPr lang="en" altLang="zh-CN" b="1" dirty="0"/>
              <a:t>Layer</a:t>
            </a:r>
          </a:p>
          <a:p>
            <a:pPr lvl="1"/>
            <a:r>
              <a:rPr lang="zh-CN" altLang="en-US" dirty="0"/>
              <a:t>使用</a:t>
            </a:r>
            <a:r>
              <a:rPr lang="en" altLang="zh-CN" dirty="0"/>
              <a:t>layer</a:t>
            </a:r>
            <a:r>
              <a:rPr lang="zh-CN" altLang="en-US" dirty="0"/>
              <a:t>进行图层叠加操作</a:t>
            </a:r>
            <a:br>
              <a:rPr lang="en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6314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3760BD-D98A-8E4E-95D0-BFF8E1121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打包机制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17BEA0-CEDB-5E40-AD1B-0EE60CBA3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开发思路</a:t>
            </a:r>
          </a:p>
          <a:p>
            <a:pPr lvl="1"/>
            <a:r>
              <a:rPr lang="zh-CN" altLang="en-US" dirty="0"/>
              <a:t>使用 </a:t>
            </a:r>
            <a:r>
              <a:rPr lang="en" altLang="zh-CN" dirty="0"/>
              <a:t>es6 </a:t>
            </a:r>
            <a:r>
              <a:rPr lang="zh-CN" altLang="en-US" dirty="0"/>
              <a:t>的模块化思想，将基本的功能划分，最后汇总成</a:t>
            </a:r>
            <a:r>
              <a:rPr lang="en" altLang="zh-CN" dirty="0"/>
              <a:t>d</a:t>
            </a:r>
            <a:r>
              <a:rPr lang="en-US" altLang="zh-CN" dirty="0"/>
              <a:t>M</a:t>
            </a:r>
            <a:r>
              <a:rPr lang="en" altLang="zh-CN" dirty="0" err="1"/>
              <a:t>ap</a:t>
            </a:r>
            <a:r>
              <a:rPr lang="zh-CN" altLang="en-US" dirty="0"/>
              <a:t>方法</a:t>
            </a:r>
          </a:p>
          <a:p>
            <a:r>
              <a:rPr kumimoji="1" lang="zh-CN" altLang="en-US" dirty="0"/>
              <a:t>打包机制</a:t>
            </a:r>
            <a:endParaRPr kumimoji="1" lang="en-US" altLang="zh-CN" dirty="0"/>
          </a:p>
          <a:p>
            <a:pPr lvl="1"/>
            <a:r>
              <a:rPr lang="zh-CN" altLang="en-US" dirty="0"/>
              <a:t>使用</a:t>
            </a:r>
            <a:r>
              <a:rPr lang="en" altLang="zh-CN" dirty="0"/>
              <a:t>rollup</a:t>
            </a:r>
            <a:r>
              <a:rPr lang="zh-CN" altLang="en-US" dirty="0"/>
              <a:t>将基于</a:t>
            </a:r>
            <a:r>
              <a:rPr lang="en-US" altLang="zh-CN" dirty="0"/>
              <a:t>es6</a:t>
            </a:r>
            <a:r>
              <a:rPr lang="zh-CN" altLang="en-US" dirty="0"/>
              <a:t>风格的</a:t>
            </a:r>
            <a:r>
              <a:rPr lang="en-US" altLang="zh-CN" dirty="0" err="1"/>
              <a:t>javascript</a:t>
            </a:r>
            <a:r>
              <a:rPr lang="zh-CN" altLang="en-US" dirty="0"/>
              <a:t>代码打包成</a:t>
            </a:r>
            <a:r>
              <a:rPr lang="en" altLang="zh-CN" dirty="0"/>
              <a:t>es5</a:t>
            </a:r>
            <a:r>
              <a:rPr lang="zh-CN" altLang="en" dirty="0"/>
              <a:t>风格</a:t>
            </a:r>
            <a:r>
              <a:rPr lang="zh-CN" altLang="en-US" dirty="0"/>
              <a:t>，以保证兼容性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9147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C17182-CA5B-6540-AFA7-4757E4576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Demo</a:t>
            </a:r>
            <a:r>
              <a:rPr kumimoji="1" lang="zh-CN" altLang="en-US" dirty="0"/>
              <a:t>展示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CAA447-235E-0443-BD13-C96A49867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目前我们支持的图层类型有以下几种：</a:t>
            </a:r>
            <a:endParaRPr kumimoji="1" lang="en-US" altLang="zh-CN" dirty="0"/>
          </a:p>
          <a:p>
            <a:pPr lvl="1"/>
            <a:r>
              <a:rPr lang="zh-CN" altLang="en-US" dirty="0"/>
              <a:t>标记图 </a:t>
            </a:r>
            <a:r>
              <a:rPr lang="en-US" altLang="zh-CN" dirty="0"/>
              <a:t>(</a:t>
            </a:r>
            <a:r>
              <a:rPr lang="en" altLang="zh-CN" dirty="0" err="1"/>
              <a:t>dMap.MarkerMap</a:t>
            </a:r>
            <a:r>
              <a:rPr lang="en" altLang="zh-CN" dirty="0"/>
              <a:t>)</a:t>
            </a:r>
          </a:p>
          <a:p>
            <a:pPr lvl="1"/>
            <a:r>
              <a:rPr lang="zh-CN" altLang="en-US" dirty="0"/>
              <a:t>点图 </a:t>
            </a:r>
            <a:r>
              <a:rPr lang="en-US" altLang="zh-CN" dirty="0"/>
              <a:t>(</a:t>
            </a:r>
            <a:r>
              <a:rPr lang="en" altLang="zh-CN" dirty="0" err="1"/>
              <a:t>dMap.PointMap</a:t>
            </a:r>
            <a:r>
              <a:rPr lang="en" altLang="zh-CN" dirty="0"/>
              <a:t>)</a:t>
            </a:r>
          </a:p>
          <a:p>
            <a:pPr lvl="1"/>
            <a:r>
              <a:rPr lang="zh-CN" altLang="en-US" dirty="0"/>
              <a:t>多边形图 </a:t>
            </a:r>
            <a:r>
              <a:rPr lang="en-US" altLang="zh-CN" dirty="0"/>
              <a:t>(</a:t>
            </a:r>
            <a:r>
              <a:rPr lang="en" altLang="zh-CN" dirty="0" err="1"/>
              <a:t>dMap.PolyonMap</a:t>
            </a:r>
            <a:r>
              <a:rPr lang="en" altLang="zh-CN" dirty="0"/>
              <a:t>)</a:t>
            </a:r>
          </a:p>
          <a:p>
            <a:pPr lvl="1"/>
            <a:r>
              <a:rPr lang="zh-CN" altLang="en-US" dirty="0"/>
              <a:t>轨迹</a:t>
            </a:r>
            <a:r>
              <a:rPr lang="en" altLang="zh-CN" dirty="0"/>
              <a:t>OD</a:t>
            </a:r>
            <a:r>
              <a:rPr lang="zh-CN" altLang="en-US" dirty="0"/>
              <a:t>图 </a:t>
            </a:r>
            <a:r>
              <a:rPr lang="en-US" altLang="zh-CN" dirty="0"/>
              <a:t>(</a:t>
            </a:r>
            <a:r>
              <a:rPr lang="en" altLang="zh-CN" dirty="0" err="1"/>
              <a:t>dMap.ODMap</a:t>
            </a:r>
            <a:r>
              <a:rPr lang="en" altLang="zh-CN" dirty="0"/>
              <a:t>)</a:t>
            </a:r>
          </a:p>
          <a:p>
            <a:pPr lvl="1"/>
            <a:r>
              <a:rPr lang="zh-CN" altLang="en-US" dirty="0"/>
              <a:t>线图</a:t>
            </a:r>
            <a:r>
              <a:rPr lang="en-US" altLang="zh-CN" dirty="0"/>
              <a:t>(</a:t>
            </a:r>
            <a:r>
              <a:rPr lang="en" altLang="zh-CN" dirty="0"/>
              <a:t>d</a:t>
            </a:r>
            <a:r>
              <a:rPr lang="en-US" altLang="zh-CN" dirty="0"/>
              <a:t>M</a:t>
            </a:r>
            <a:r>
              <a:rPr lang="en" altLang="zh-CN" dirty="0" err="1"/>
              <a:t>ap.PolylineLayer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Canvas</a:t>
            </a:r>
            <a:r>
              <a:rPr lang="zh-CN" altLang="en" dirty="0"/>
              <a:t>线图</a:t>
            </a:r>
            <a:r>
              <a:rPr lang="en-US" altLang="zh-CN" dirty="0"/>
              <a:t>(</a:t>
            </a:r>
            <a:r>
              <a:rPr lang="en" altLang="zh-CN" dirty="0"/>
              <a:t>d</a:t>
            </a:r>
            <a:r>
              <a:rPr lang="en-US" altLang="zh-CN" dirty="0"/>
              <a:t>M</a:t>
            </a:r>
            <a:r>
              <a:rPr lang="en" altLang="zh-CN" dirty="0"/>
              <a:t>ap. </a:t>
            </a:r>
            <a:r>
              <a:rPr lang="en" altLang="zh-CN" dirty="0" err="1"/>
              <a:t>CanvasPolylineLayer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Canvas</a:t>
            </a:r>
            <a:r>
              <a:rPr lang="zh-CN" altLang="en-US" dirty="0"/>
              <a:t>方格图</a:t>
            </a:r>
            <a:r>
              <a:rPr lang="en-US" altLang="zh-CN" dirty="0"/>
              <a:t>(</a:t>
            </a:r>
            <a:r>
              <a:rPr lang="en" altLang="zh-CN" dirty="0"/>
              <a:t>d</a:t>
            </a:r>
            <a:r>
              <a:rPr lang="en-US" altLang="zh-CN" dirty="0"/>
              <a:t>M</a:t>
            </a:r>
            <a:r>
              <a:rPr lang="en" altLang="zh-CN" dirty="0"/>
              <a:t>ap. </a:t>
            </a:r>
            <a:r>
              <a:rPr lang="en" altLang="zh-CN" dirty="0" err="1"/>
              <a:t>CanvasGridLayer</a:t>
            </a:r>
            <a:r>
              <a:rPr lang="en-US" altLang="zh-CN" dirty="0"/>
              <a:t>)</a:t>
            </a:r>
            <a:endParaRPr lang="en" altLang="zh-CN" dirty="0"/>
          </a:p>
          <a:p>
            <a:pPr lvl="1"/>
            <a:r>
              <a:rPr lang="en" altLang="zh-CN" dirty="0" err="1"/>
              <a:t>geoJSON</a:t>
            </a:r>
            <a:r>
              <a:rPr lang="zh-CN" altLang="en-US" dirty="0"/>
              <a:t>图 </a:t>
            </a:r>
            <a:r>
              <a:rPr lang="en-US" altLang="zh-CN" dirty="0"/>
              <a:t>(</a:t>
            </a:r>
            <a:r>
              <a:rPr lang="en" altLang="zh-CN" dirty="0" err="1"/>
              <a:t>dMap.GeoJsonMap</a:t>
            </a:r>
            <a:r>
              <a:rPr lang="en" altLang="zh-CN" dirty="0"/>
              <a:t>)</a:t>
            </a:r>
          </a:p>
          <a:p>
            <a:pPr lvl="1"/>
            <a:r>
              <a:rPr lang="zh-CN" altLang="en-US" dirty="0"/>
              <a:t>热力图 </a:t>
            </a:r>
            <a:r>
              <a:rPr lang="en-US" altLang="zh-CN" dirty="0"/>
              <a:t>(</a:t>
            </a:r>
            <a:r>
              <a:rPr lang="en" altLang="zh-CN" dirty="0" err="1"/>
              <a:t>dMap.HeatMap</a:t>
            </a:r>
            <a:r>
              <a:rPr lang="en" altLang="zh-CN" dirty="0"/>
              <a:t>)</a:t>
            </a:r>
          </a:p>
          <a:p>
            <a:pPr lvl="1"/>
            <a:r>
              <a:rPr lang="zh-CN" altLang="en-US" dirty="0"/>
              <a:t>时间轴图 </a:t>
            </a:r>
            <a:r>
              <a:rPr lang="en-US" altLang="zh-CN" dirty="0"/>
              <a:t>(</a:t>
            </a:r>
            <a:r>
              <a:rPr lang="en" altLang="zh-CN" dirty="0" err="1"/>
              <a:t>dMap.TimelineMap</a:t>
            </a:r>
            <a:r>
              <a:rPr lang="en" altLang="zh-CN" dirty="0"/>
              <a:t>)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7307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F716F2-84AF-0841-9B15-9CEE4D7AD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标记图 </a:t>
            </a:r>
            <a:r>
              <a:rPr lang="en-US" altLang="zh-CN" dirty="0"/>
              <a:t>(</a:t>
            </a:r>
            <a:r>
              <a:rPr lang="en" altLang="zh-CN" dirty="0" err="1"/>
              <a:t>dMap.MarkerMap</a:t>
            </a:r>
            <a:r>
              <a:rPr lang="en" altLang="zh-CN" dirty="0"/>
              <a:t>)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F45584C-8E50-8749-91F3-7DC0E6AF9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0" y="2387600"/>
            <a:ext cx="36957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059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64BEBF-399D-C746-832D-2306D90F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点图 </a:t>
            </a:r>
            <a:r>
              <a:rPr lang="en-US" altLang="zh-CN" dirty="0"/>
              <a:t>(</a:t>
            </a:r>
            <a:r>
              <a:rPr lang="en" altLang="zh-CN" dirty="0" err="1"/>
              <a:t>dMap.PointMap</a:t>
            </a:r>
            <a:r>
              <a:rPr lang="en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2510F8-A45F-7543-BCAF-89ED2549B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2254250"/>
            <a:ext cx="41910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120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850F4F-F628-184C-81FB-4058EBC82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多边形图 </a:t>
            </a:r>
            <a:r>
              <a:rPr lang="en-US" altLang="zh-CN" dirty="0"/>
              <a:t>(</a:t>
            </a:r>
            <a:r>
              <a:rPr lang="en" altLang="zh-CN" dirty="0" err="1"/>
              <a:t>dMap.PolyonMap</a:t>
            </a:r>
            <a:r>
              <a:rPr lang="en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F1897F3-124C-BB4E-BA51-BCE804403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1631950"/>
            <a:ext cx="61087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84065"/>
      </p:ext>
    </p:extLst>
  </p:cSld>
  <p:clrMapOvr>
    <a:masterClrMapping/>
  </p:clrMapOvr>
</p:sld>
</file>

<file path=ppt/theme/theme1.xml><?xml version="1.0" encoding="utf-8"?>
<a:theme xmlns:a="http://schemas.openxmlformats.org/drawingml/2006/main" name="BIGSCITY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BIGSCITY</Template>
  <TotalTime>3376</TotalTime>
  <Words>470</Words>
  <Application>Microsoft Macintosh PowerPoint</Application>
  <PresentationFormat>全屏显示(4:3)</PresentationFormat>
  <Paragraphs>58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宋体</vt:lpstr>
      <vt:lpstr>微软雅黑</vt:lpstr>
      <vt:lpstr>Arial</vt:lpstr>
      <vt:lpstr>Calibri</vt:lpstr>
      <vt:lpstr>Calibri Light</vt:lpstr>
      <vt:lpstr>Times New Roman</vt:lpstr>
      <vt:lpstr>Wingdings</vt:lpstr>
      <vt:lpstr>BIGSCITY</vt:lpstr>
      <vt:lpstr>dMap 一款轻量级、数据驱动的地理信息可视化库 </vt:lpstr>
      <vt:lpstr>动机（设计思想）</vt:lpstr>
      <vt:lpstr>基本使用方法（三步调用）</vt:lpstr>
      <vt:lpstr>三个重要对象</vt:lpstr>
      <vt:lpstr>打包机制</vt:lpstr>
      <vt:lpstr>Demo展示</vt:lpstr>
      <vt:lpstr>标记图 (dMap.MarkerMap)</vt:lpstr>
      <vt:lpstr>点图 (dMap.PointMap)</vt:lpstr>
      <vt:lpstr>多边形图 (dMap.PolyonMap)</vt:lpstr>
      <vt:lpstr>轨迹OD图 (dMap.ODMap)</vt:lpstr>
      <vt:lpstr>线图(dMap.PolylineLayer)</vt:lpstr>
      <vt:lpstr>Canvas线图(dMap. CanvasPolylineLayer)</vt:lpstr>
      <vt:lpstr>Canvas方格图(dMap. CanvasGridLayer)</vt:lpstr>
      <vt:lpstr>geoJSON图 (dMap.GeoJsonMap)</vt:lpstr>
      <vt:lpstr>热力图 (dMap.HeatMap)</vt:lpstr>
      <vt:lpstr>时间轴图 (dMap.TimelineMap)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JimmyW</dc:creator>
  <cp:lastModifiedBy>王 阁元</cp:lastModifiedBy>
  <cp:revision>1353</cp:revision>
  <dcterms:created xsi:type="dcterms:W3CDTF">2016-12-09T15:18:37Z</dcterms:created>
  <dcterms:modified xsi:type="dcterms:W3CDTF">2019-07-25T02:58:56Z</dcterms:modified>
</cp:coreProperties>
</file>

<file path=docProps/thumbnail.jpeg>
</file>